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50" r:id="rId2"/>
    <p:sldMasterId id="2147483660" r:id="rId3"/>
  </p:sldMasterIdLst>
  <p:handoutMasterIdLst>
    <p:handoutMasterId r:id="rId21"/>
  </p:handoutMasterIdLst>
  <p:sldIdLst>
    <p:sldId id="256" r:id="rId4"/>
    <p:sldId id="271" r:id="rId5"/>
    <p:sldId id="268" r:id="rId6"/>
    <p:sldId id="261" r:id="rId7"/>
    <p:sldId id="263" r:id="rId8"/>
    <p:sldId id="275" r:id="rId9"/>
    <p:sldId id="260" r:id="rId10"/>
    <p:sldId id="267" r:id="rId11"/>
    <p:sldId id="276" r:id="rId12"/>
    <p:sldId id="281" r:id="rId13"/>
    <p:sldId id="272" r:id="rId14"/>
    <p:sldId id="279" r:id="rId15"/>
    <p:sldId id="269" r:id="rId16"/>
    <p:sldId id="278" r:id="rId17"/>
    <p:sldId id="265" r:id="rId18"/>
    <p:sldId id="274" r:id="rId19"/>
    <p:sldId id="258" r:id="rId20"/>
  </p:sldIdLst>
  <p:sldSz cx="12192000" cy="6858000"/>
  <p:notesSz cx="6858000" cy="9144000"/>
  <p:embeddedFontLst>
    <p:embeddedFont>
      <p:font typeface="Open Sans" panose="020B0604020202020204" charset="0"/>
      <p:regular r:id="rId22"/>
      <p:bold r:id="rId23"/>
      <p:italic r:id="rId24"/>
      <p:boldItalic r:id="rId25"/>
    </p:embeddedFont>
    <p:embeddedFont>
      <p:font typeface="Calibri Light" panose="020F0302020204030204" pitchFamily="34" charset="0"/>
      <p:regular r:id="rId26"/>
      <p:italic r:id="rId27"/>
    </p:embeddedFont>
    <p:embeddedFont>
      <p:font typeface="Montserrat" panose="020B0604020202020204" charset="0"/>
      <p:regular r:id="rId28"/>
      <p:bold r:id="rId29"/>
    </p:embeddedFont>
    <p:embeddedFont>
      <p:font typeface="Open Sans" panose="020B0604020202020204" charset="0"/>
      <p:regular r:id="rId22"/>
      <p:bold r:id="rId23"/>
      <p:italic r:id="rId24"/>
      <p:boldItalic r:id="rId25"/>
    </p:embeddedFont>
    <p:embeddedFont>
      <p:font typeface="Calibri" panose="020F0502020204030204" pitchFamily="34" charset="0"/>
      <p:regular r:id="rId30"/>
      <p:bold r:id="rId31"/>
      <p:italic r:id="rId32"/>
      <p:boldItalic r:id="rId33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Open Sans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Open Sans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Open Sans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Open Sans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Open Sans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Open Sans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Open Sans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Open Sans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Open Sans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4BD00"/>
    <a:srgbClr val="00A9CE"/>
    <a:srgbClr val="0062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2A104A-5391-4589-A1FC-0AAF5B5120BE}" v="1" dt="2021-04-28T00:09:18.21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29" autoAdjust="0"/>
    <p:restoredTop sz="94660" autoAdjust="0"/>
  </p:normalViewPr>
  <p:slideViewPr>
    <p:cSldViewPr snapToGrid="0">
      <p:cViewPr varScale="1">
        <p:scale>
          <a:sx n="64" d="100"/>
          <a:sy n="64" d="100"/>
        </p:scale>
        <p:origin x="305" y="34"/>
      </p:cViewPr>
      <p:guideLst/>
    </p:cSldViewPr>
  </p:slideViewPr>
  <p:outlineViewPr>
    <p:cViewPr>
      <p:scale>
        <a:sx n="33" d="100"/>
        <a:sy n="33" d="100"/>
      </p:scale>
      <p:origin x="0" y="-762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818"/>
    </p:cViewPr>
  </p:sorterViewPr>
  <p:notesViewPr>
    <p:cSldViewPr snapToGrid="0">
      <p:cViewPr varScale="1">
        <p:scale>
          <a:sx n="86" d="100"/>
          <a:sy n="86" d="100"/>
        </p:scale>
        <p:origin x="978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5.fntdata"/><Relationship Id="rId39" Type="http://schemas.microsoft.com/office/2015/10/relationships/revisionInfo" Target="revisionInfo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34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10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mmer, Edward D." userId="67440bba-805a-4a10-97fb-09a5c39a3cec" providerId="ADAL" clId="{072A104A-5391-4589-A1FC-0AAF5B5120BE}"/>
    <pc:docChg chg="modSld">
      <pc:chgData name="Simmer, Edward D." userId="67440bba-805a-4a10-97fb-09a5c39a3cec" providerId="ADAL" clId="{072A104A-5391-4589-A1FC-0AAF5B5120BE}" dt="2021-04-28T00:09:22.650" v="2" actId="20577"/>
      <pc:docMkLst>
        <pc:docMk/>
      </pc:docMkLst>
      <pc:sldChg chg="modSp mod">
        <pc:chgData name="Simmer, Edward D." userId="67440bba-805a-4a10-97fb-09a5c39a3cec" providerId="ADAL" clId="{072A104A-5391-4589-A1FC-0AAF5B5120BE}" dt="2021-04-28T00:09:22.650" v="2" actId="20577"/>
        <pc:sldMkLst>
          <pc:docMk/>
          <pc:sldMk cId="4109226840" sldId="267"/>
        </pc:sldMkLst>
        <pc:spChg chg="mod">
          <ac:chgData name="Simmer, Edward D." userId="67440bba-805a-4a10-97fb-09a5c39a3cec" providerId="ADAL" clId="{072A104A-5391-4589-A1FC-0AAF5B5120BE}" dt="2021-04-28T00:09:22.650" v="2" actId="20577"/>
          <ac:spMkLst>
            <pc:docMk/>
            <pc:sldMk cId="4109226840" sldId="267"/>
            <ac:spMk id="4099" creationId="{F943201B-14FF-4BD1-B1AE-6C78088F4719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7A07588B-9D91-481F-AC39-A9C6C323A58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EA4562AC-D8E4-4E64-930C-34F7DC9ED67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E6F463-6FD0-4777-B441-818C1D485D5B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D64204D5-7FE9-41FB-B42C-173EF5F63E1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1E482EB5-0882-44F8-B72D-FFBE9C19D21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B4453D-6D7F-45AE-A0C7-52B91F1A79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9457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/>
          </p:nvPr>
        </p:nvSpPr>
        <p:spPr bwMode="auto">
          <a:xfrm>
            <a:off x="6061075" y="365125"/>
            <a:ext cx="5534025" cy="191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/>
            <a:r>
              <a:rPr lang="en-US" altLang="en-US"/>
              <a:t>Click to edit Master title style</a:t>
            </a:r>
            <a:endParaRPr lang="en-US" altLang="en-US" dirty="0"/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 bwMode="auto">
          <a:xfrm>
            <a:off x="6061075" y="2667786"/>
            <a:ext cx="5534025" cy="46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/>
            <a:r>
              <a:rPr lang="en-US" alt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17840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70862" y="0"/>
            <a:ext cx="5552386" cy="3157979"/>
          </a:xfrm>
        </p:spPr>
        <p:txBody>
          <a:bodyPr>
            <a:normAutofit/>
          </a:bodyPr>
          <a:lstStyle>
            <a:lvl1pPr algn="l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1262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81320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482539"/>
            <a:ext cx="5181600" cy="3694424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482539"/>
            <a:ext cx="5181600" cy="369442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52633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166404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2482442"/>
            <a:ext cx="5157787" cy="823912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3306354"/>
            <a:ext cx="5157787" cy="2858776"/>
          </a:xfrm>
        </p:spPr>
        <p:txBody>
          <a:bodyPr/>
          <a:lstStyle>
            <a:lvl1pPr>
              <a:defRPr>
                <a:solidFill>
                  <a:srgbClr val="84BD00"/>
                </a:solidFill>
              </a:defRPr>
            </a:lvl1pPr>
            <a:lvl2pPr>
              <a:defRPr>
                <a:solidFill>
                  <a:srgbClr val="84BD00"/>
                </a:solidFill>
              </a:defRPr>
            </a:lvl2pPr>
            <a:lvl3pPr>
              <a:defRPr>
                <a:solidFill>
                  <a:srgbClr val="84BD00"/>
                </a:solidFill>
              </a:defRPr>
            </a:lvl3pPr>
            <a:lvl4pPr>
              <a:defRPr>
                <a:solidFill>
                  <a:srgbClr val="84BD00"/>
                </a:solidFill>
              </a:defRPr>
            </a:lvl4pPr>
            <a:lvl5pPr>
              <a:defRPr>
                <a:solidFill>
                  <a:srgbClr val="84BD00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2482442"/>
            <a:ext cx="5183188" cy="823912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306354"/>
            <a:ext cx="5183188" cy="2858776"/>
          </a:xfrm>
        </p:spPr>
        <p:txBody>
          <a:bodyPr/>
          <a:lstStyle>
            <a:lvl1pPr>
              <a:defRPr>
                <a:solidFill>
                  <a:srgbClr val="84BD00"/>
                </a:solidFill>
              </a:defRPr>
            </a:lvl1pPr>
            <a:lvl2pPr>
              <a:defRPr>
                <a:solidFill>
                  <a:srgbClr val="84BD00"/>
                </a:solidFill>
              </a:defRPr>
            </a:lvl2pPr>
            <a:lvl3pPr>
              <a:defRPr>
                <a:solidFill>
                  <a:srgbClr val="84BD00"/>
                </a:solidFill>
              </a:defRPr>
            </a:lvl3pPr>
            <a:lvl4pPr>
              <a:defRPr>
                <a:solidFill>
                  <a:srgbClr val="84BD00"/>
                </a:solidFill>
              </a:defRPr>
            </a:lvl4pPr>
            <a:lvl5pPr>
              <a:defRPr>
                <a:solidFill>
                  <a:srgbClr val="84BD00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20577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9191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881406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411631"/>
            <a:ext cx="6172200" cy="4873625"/>
          </a:xfrm>
        </p:spPr>
        <p:txBody>
          <a:bodyPr/>
          <a:lstStyle>
            <a:lvl1pPr>
              <a:defRPr sz="2800">
                <a:solidFill>
                  <a:srgbClr val="84BD00"/>
                </a:solidFill>
              </a:defRPr>
            </a:lvl1pPr>
            <a:lvl2pPr>
              <a:defRPr sz="2400">
                <a:solidFill>
                  <a:srgbClr val="84BD00"/>
                </a:solidFill>
              </a:defRPr>
            </a:lvl2pPr>
            <a:lvl3pPr>
              <a:defRPr sz="2000">
                <a:solidFill>
                  <a:srgbClr val="84BD00"/>
                </a:solidFill>
              </a:defRPr>
            </a:lvl3pPr>
            <a:lvl4pPr>
              <a:defRPr sz="1800">
                <a:solidFill>
                  <a:srgbClr val="84BD00"/>
                </a:solidFill>
              </a:defRPr>
            </a:lvl4pPr>
            <a:lvl5pPr>
              <a:defRPr sz="1600">
                <a:solidFill>
                  <a:srgbClr val="84BD00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481606"/>
            <a:ext cx="3932237" cy="3811588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29262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871979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402204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800">
                <a:solidFill>
                  <a:srgbClr val="84BD0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472179"/>
            <a:ext cx="3932237" cy="3811588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55527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1115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5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="" xmlns:a16="http://schemas.microsoft.com/office/drawing/2014/main" id="{522FDB15-7CAB-4AD5-9D15-5FC7D356573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61075" y="365125"/>
            <a:ext cx="5534025" cy="191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="" xmlns:a16="http://schemas.microsoft.com/office/drawing/2014/main" id="{0FAF52FB-C263-4A4A-B846-DAE286FB95E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61075" y="2197100"/>
            <a:ext cx="5534025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ontserrat" panose="00000500000000000000" pitchFamily="50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ontserrat" panose="00000500000000000000" pitchFamily="50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ontserrat" panose="00000500000000000000" pitchFamily="50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ontserrat" panose="00000500000000000000" pitchFamily="50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ontserrat" panose="00000500000000000000" pitchFamily="50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ontserrat" panose="00000500000000000000" pitchFamily="50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ontserrat" panose="00000500000000000000" pitchFamily="50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ontserrat" panose="00000500000000000000" pitchFamily="50" charset="0"/>
        </a:defRPr>
      </a:lvl9pPr>
    </p:titleStyle>
    <p:bodyStyle>
      <a:lvl1pPr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defRPr sz="2400" kern="1200">
          <a:solidFill>
            <a:srgbClr val="00B0F0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00B0F0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00B0F0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00B0F0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00B0F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="" xmlns:a16="http://schemas.microsoft.com/office/drawing/2014/main" id="{DF114AEB-624F-48E8-BAFB-819F2570E24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1157288"/>
            <a:ext cx="10515600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>
            <a:extLst>
              <a:ext uri="{FF2B5EF4-FFF2-40B4-BE49-F238E27FC236}">
                <a16:creationId xmlns="" xmlns:a16="http://schemas.microsoft.com/office/drawing/2014/main" id="{9BAA73F4-3D49-4358-B71B-2C7312C5363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2617788"/>
            <a:ext cx="10515600" cy="353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kern="1200">
          <a:solidFill>
            <a:srgbClr val="00629B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00629B"/>
          </a:solidFill>
          <a:latin typeface="Montserrat" panose="00000500000000000000" pitchFamily="50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00629B"/>
          </a:solidFill>
          <a:latin typeface="Montserrat" panose="00000500000000000000" pitchFamily="50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00629B"/>
          </a:solidFill>
          <a:latin typeface="Montserrat" panose="00000500000000000000" pitchFamily="50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00629B"/>
          </a:solidFill>
          <a:latin typeface="Montserrat" panose="00000500000000000000" pitchFamily="50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629B"/>
          </a:solidFill>
          <a:latin typeface="Montserrat" panose="00000500000000000000" pitchFamily="50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629B"/>
          </a:solidFill>
          <a:latin typeface="Montserrat" panose="00000500000000000000" pitchFamily="50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629B"/>
          </a:solidFill>
          <a:latin typeface="Montserrat" panose="00000500000000000000" pitchFamily="50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629B"/>
          </a:solidFill>
          <a:latin typeface="Montserrat" panose="00000500000000000000" pitchFamily="50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rgbClr val="00A9CE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00A9CE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00A9CE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00A9CE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00A9CE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Edward.simmer@dhec.sc.gov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Relationship Id="rId4" Type="http://schemas.openxmlformats.org/officeDocument/2006/relationships/hyperlink" Target="mailto:wilsonbl@dhec.sc.gov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>
            <a:extLst>
              <a:ext uri="{FF2B5EF4-FFF2-40B4-BE49-F238E27FC236}">
                <a16:creationId xmlns="" xmlns:a16="http://schemas.microsoft.com/office/drawing/2014/main" id="{B0EE810C-0BAF-4971-810A-7C6A33C9D6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94400" y="252412"/>
            <a:ext cx="5978525" cy="3176588"/>
          </a:xfrm>
        </p:spPr>
        <p:txBody>
          <a:bodyPr/>
          <a:lstStyle/>
          <a:p>
            <a:pPr algn="ctr"/>
            <a:r>
              <a:rPr lang="en-US" sz="3200" dirty="0"/>
              <a:t>S.2 Select Subcommittee </a:t>
            </a:r>
            <a:br>
              <a:rPr lang="en-US" sz="3200" dirty="0"/>
            </a:br>
            <a:r>
              <a:rPr lang="en-US" sz="3200" dirty="0"/>
              <a:t>of the Medical Affairs Committee</a:t>
            </a: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/>
              <a:t/>
            </a:r>
            <a:br>
              <a:rPr lang="en-US" sz="4000" dirty="0"/>
            </a:br>
            <a:r>
              <a:rPr lang="en-US" sz="2000" dirty="0"/>
              <a:t>April 28, 2021</a:t>
            </a:r>
            <a:endParaRPr lang="en-US" altLang="en-US" sz="2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112FBB8-7E69-4453-98BB-FC3636350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57288"/>
            <a:ext cx="10515600" cy="1004021"/>
          </a:xfrm>
        </p:spPr>
        <p:txBody>
          <a:bodyPr/>
          <a:lstStyle/>
          <a:p>
            <a:r>
              <a:rPr lang="en-US" b="1" dirty="0"/>
              <a:t>Current </a:t>
            </a:r>
            <a:r>
              <a:rPr lang="en-US" b="1" dirty="0" smtClean="0"/>
              <a:t>Model</a:t>
            </a:r>
            <a:r>
              <a:rPr lang="en-US" b="1" dirty="0"/>
              <a:t>: Health and Environmental Control in </a:t>
            </a:r>
            <a:r>
              <a:rPr lang="en-US" b="1" dirty="0" smtClean="0"/>
              <a:t>One </a:t>
            </a:r>
            <a:r>
              <a:rPr lang="en-US" b="1" dirty="0"/>
              <a:t>A</a:t>
            </a:r>
            <a:r>
              <a:rPr lang="en-US" b="1" dirty="0" smtClean="0"/>
              <a:t>gency   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368E144-BDBA-4F24-8146-927F77206E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08369"/>
            <a:ext cx="10714703" cy="4576646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92D050"/>
                </a:solidFill>
              </a:rPr>
              <a:t>Our environment is a critical determinant of our health</a:t>
            </a:r>
          </a:p>
          <a:p>
            <a:r>
              <a:rPr lang="en-US" sz="2400" b="1" dirty="0">
                <a:solidFill>
                  <a:schemeClr val="tx1"/>
                </a:solidFill>
              </a:rPr>
              <a:t>Policy decisions on environmental matters can have a profound impact on public health. DHEC’s current structure: 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facilitates </a:t>
            </a:r>
            <a:r>
              <a:rPr lang="en-US" b="1" dirty="0">
                <a:solidFill>
                  <a:schemeClr val="tx1"/>
                </a:solidFill>
              </a:rPr>
              <a:t>inclusive, cross-sector decision-making </a:t>
            </a:r>
            <a:r>
              <a:rPr lang="en-US" dirty="0">
                <a:solidFill>
                  <a:schemeClr val="tx1"/>
                </a:solidFill>
              </a:rPr>
              <a:t>among our public health and environmental experts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eases </a:t>
            </a:r>
            <a:r>
              <a:rPr lang="en-US" b="1" dirty="0">
                <a:solidFill>
                  <a:schemeClr val="tx1"/>
                </a:solidFill>
              </a:rPr>
              <a:t>data sharing </a:t>
            </a:r>
            <a:r>
              <a:rPr lang="en-US" dirty="0">
                <a:solidFill>
                  <a:schemeClr val="tx1"/>
                </a:solidFill>
              </a:rPr>
              <a:t>to monitor environmental quality and risk factors impacting chronic disease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is a powerful tool for </a:t>
            </a:r>
            <a:r>
              <a:rPr lang="en-US" b="1" dirty="0">
                <a:solidFill>
                  <a:schemeClr val="tx1"/>
                </a:solidFill>
              </a:rPr>
              <a:t>rapid response </a:t>
            </a:r>
            <a:r>
              <a:rPr lang="en-US" dirty="0">
                <a:solidFill>
                  <a:schemeClr val="tx1"/>
                </a:solidFill>
              </a:rPr>
              <a:t>to emergencies (COVID, hurricanes, hepatitis A, radiological)</a:t>
            </a:r>
          </a:p>
          <a:p>
            <a:pPr lvl="1"/>
            <a:r>
              <a:rPr lang="en-US" b="1" dirty="0">
                <a:solidFill>
                  <a:schemeClr val="tx1"/>
                </a:solidFill>
              </a:rPr>
              <a:t>eases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b="1" dirty="0">
                <a:solidFill>
                  <a:schemeClr val="tx1"/>
                </a:solidFill>
              </a:rPr>
              <a:t>administrative burden (and cost)</a:t>
            </a:r>
            <a:r>
              <a:rPr lang="en-US" dirty="0">
                <a:solidFill>
                  <a:schemeClr val="tx1"/>
                </a:solidFill>
              </a:rPr>
              <a:t> through the sharing of complex technologies and large data monitoring tools</a:t>
            </a:r>
          </a:p>
          <a:p>
            <a:pPr marL="0" indent="0">
              <a:buNone/>
            </a:pPr>
            <a:endParaRPr lang="en-US" sz="24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chemeClr val="tx1"/>
              </a:solidFill>
            </a:endParaRPr>
          </a:p>
          <a:p>
            <a:pPr lvl="1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8202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A770F90-9667-4AD0-B2A7-FB5126D76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6838"/>
            <a:ext cx="10515600" cy="1325562"/>
          </a:xfrm>
        </p:spPr>
        <p:txBody>
          <a:bodyPr/>
          <a:lstStyle/>
          <a:p>
            <a:r>
              <a:rPr lang="en-US" b="1" dirty="0"/>
              <a:t>S. 2 – </a:t>
            </a:r>
            <a:r>
              <a:rPr lang="en-US" b="1" dirty="0" smtClean="0"/>
              <a:t>Separate </a:t>
            </a:r>
            <a:r>
              <a:rPr lang="en-US" b="1" dirty="0"/>
              <a:t>H</a:t>
            </a:r>
            <a:r>
              <a:rPr lang="en-US" b="1" dirty="0" smtClean="0"/>
              <a:t>ealth </a:t>
            </a:r>
            <a:r>
              <a:rPr lang="en-US" b="1" dirty="0"/>
              <a:t>and </a:t>
            </a:r>
            <a:r>
              <a:rPr lang="en-US" b="1" dirty="0" smtClean="0"/>
              <a:t>Environmental </a:t>
            </a:r>
            <a:r>
              <a:rPr lang="en-US" b="1" dirty="0"/>
              <a:t>A</a:t>
            </a:r>
            <a:r>
              <a:rPr lang="en-US" b="1" dirty="0" smtClean="0"/>
              <a:t>gencies</a:t>
            </a:r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>  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="" xmlns:a16="http://schemas.microsoft.com/office/drawing/2014/main" id="{7A531FD5-1508-45E8-8BB0-F587B93337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827338"/>
            <a:ext cx="10515600" cy="3538537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b="1" dirty="0">
                <a:solidFill>
                  <a:schemeClr val="tx1"/>
                </a:solidFill>
                <a:cs typeface="Calibri"/>
              </a:rPr>
              <a:t>Combines mental health, public health, healthcare quality, and substance abuse</a:t>
            </a:r>
          </a:p>
          <a:p>
            <a:pPr lvl="1"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  <a:cs typeface="Calibri"/>
              </a:rPr>
              <a:t>Mental health and substance abuse are </a:t>
            </a:r>
            <a:r>
              <a:rPr lang="en-US" b="1" dirty="0">
                <a:solidFill>
                  <a:schemeClr val="tx1"/>
                </a:solidFill>
                <a:cs typeface="Calibri"/>
              </a:rPr>
              <a:t>two top public health concerns</a:t>
            </a:r>
          </a:p>
          <a:p>
            <a:pPr lvl="1"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  <a:cs typeface="Calibri"/>
              </a:rPr>
              <a:t>Promotes synergies across agencies that provide health services to the people of South Carolina</a:t>
            </a:r>
          </a:p>
          <a:p>
            <a:pPr lvl="1">
              <a:spcAft>
                <a:spcPts val="600"/>
              </a:spcAft>
            </a:pPr>
            <a:r>
              <a:rPr lang="en-US" b="1" dirty="0">
                <a:solidFill>
                  <a:schemeClr val="tx1"/>
                </a:solidFill>
                <a:cs typeface="Calibri"/>
              </a:rPr>
              <a:t>Supports further coordination</a:t>
            </a:r>
            <a:r>
              <a:rPr lang="en-US" dirty="0">
                <a:solidFill>
                  <a:schemeClr val="tx1"/>
                </a:solidFill>
                <a:cs typeface="Calibri"/>
              </a:rPr>
              <a:t> of efforts</a:t>
            </a:r>
          </a:p>
          <a:p>
            <a:pPr lvl="1"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  <a:cs typeface="Calibri"/>
              </a:rPr>
              <a:t>Consolidates resources </a:t>
            </a:r>
          </a:p>
          <a:p>
            <a:pPr marL="457200" lvl="1" indent="0" eaLnBrk="1" hangingPunct="1">
              <a:buNone/>
            </a:pPr>
            <a:endParaRPr lang="en-US" b="1" dirty="0">
              <a:solidFill>
                <a:schemeClr val="tx1"/>
              </a:solidFill>
              <a:cs typeface="Calibri"/>
            </a:endParaRPr>
          </a:p>
          <a:p>
            <a:pPr lvl="1" eaLnBrk="1" hangingPunct="1"/>
            <a:endParaRPr lang="en-US" b="1" dirty="0">
              <a:solidFill>
                <a:schemeClr val="tx1"/>
              </a:solidFill>
              <a:cs typeface="Calibri"/>
            </a:endParaRPr>
          </a:p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616452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A770F90-9667-4AD0-B2A7-FB5126D768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S. 2 – </a:t>
            </a:r>
            <a:r>
              <a:rPr lang="en-US" b="1" dirty="0" smtClean="0"/>
              <a:t>Separate </a:t>
            </a:r>
            <a:r>
              <a:rPr lang="en-US" b="1" dirty="0"/>
              <a:t>H</a:t>
            </a:r>
            <a:r>
              <a:rPr lang="en-US" b="1" dirty="0" smtClean="0"/>
              <a:t>ealth </a:t>
            </a:r>
            <a:r>
              <a:rPr lang="en-US" b="1" dirty="0"/>
              <a:t>and </a:t>
            </a:r>
            <a:r>
              <a:rPr lang="en-US" b="1" dirty="0" smtClean="0"/>
              <a:t>Environmental </a:t>
            </a:r>
            <a:r>
              <a:rPr lang="en-US" b="1" dirty="0"/>
              <a:t>A</a:t>
            </a:r>
            <a:r>
              <a:rPr lang="en-US" b="1" dirty="0" smtClean="0"/>
              <a:t>gencies </a:t>
            </a:r>
            <a:endParaRPr lang="en-US" b="1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="" xmlns:a16="http://schemas.microsoft.com/office/drawing/2014/main" id="{7A531FD5-1508-45E8-8BB0-F587B93337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05882"/>
            <a:ext cx="10515600" cy="3538537"/>
          </a:xfrm>
        </p:spPr>
        <p:txBody>
          <a:bodyPr/>
          <a:lstStyle/>
          <a:p>
            <a:pPr eaLnBrk="1" hangingPunct="1"/>
            <a:r>
              <a:rPr lang="en-US" b="1" dirty="0">
                <a:solidFill>
                  <a:schemeClr val="tx1"/>
                </a:solidFill>
                <a:cs typeface="Calibri"/>
              </a:rPr>
              <a:t>Establishes a stand-alone environmental control agency</a:t>
            </a:r>
          </a:p>
          <a:p>
            <a:pPr eaLnBrk="1" hangingPunct="1"/>
            <a:endParaRPr lang="en-US" b="1" dirty="0">
              <a:solidFill>
                <a:schemeClr val="tx1"/>
              </a:solidFill>
              <a:cs typeface="Calibri"/>
            </a:endParaRPr>
          </a:p>
          <a:p>
            <a:pPr lvl="1" eaLnBrk="1" hangingPunct="1"/>
            <a:r>
              <a:rPr lang="en-US" sz="2800" b="1" dirty="0">
                <a:solidFill>
                  <a:schemeClr val="tx1"/>
                </a:solidFill>
                <a:cs typeface="Calibri"/>
              </a:rPr>
              <a:t>Emphasizes the importance of environmental protection</a:t>
            </a:r>
            <a:r>
              <a:rPr lang="en-US" sz="2800" dirty="0">
                <a:solidFill>
                  <a:schemeClr val="tx1"/>
                </a:solidFill>
                <a:cs typeface="Calibri"/>
              </a:rPr>
              <a:t> in a new prominent way</a:t>
            </a:r>
          </a:p>
          <a:p>
            <a:pPr lvl="1" eaLnBrk="1" hangingPunct="1"/>
            <a:endParaRPr lang="en-US" sz="2800" dirty="0">
              <a:solidFill>
                <a:schemeClr val="tx1"/>
              </a:solidFill>
              <a:cs typeface="Calibri"/>
            </a:endParaRPr>
          </a:p>
          <a:p>
            <a:pPr lvl="1" eaLnBrk="1" hangingPunct="1"/>
            <a:r>
              <a:rPr lang="en-US" sz="2800" dirty="0">
                <a:solidFill>
                  <a:schemeClr val="tx1"/>
                </a:solidFill>
                <a:cs typeface="Calibri"/>
              </a:rPr>
              <a:t>Holistic approach to management of water resources (combined planning and regulatory functions)</a:t>
            </a:r>
          </a:p>
          <a:p>
            <a:pPr lvl="1" eaLnBrk="1" hangingPunct="1"/>
            <a:endParaRPr lang="en-US" sz="2800" dirty="0">
              <a:solidFill>
                <a:schemeClr val="tx1"/>
              </a:solidFill>
              <a:cs typeface="Calibri"/>
            </a:endParaRPr>
          </a:p>
          <a:p>
            <a:pPr marL="457200" lvl="1" indent="0" eaLnBrk="1" hangingPunct="1">
              <a:buNone/>
            </a:pPr>
            <a:endParaRPr lang="en-US" b="1" dirty="0">
              <a:solidFill>
                <a:schemeClr val="tx1"/>
              </a:solidFill>
              <a:cs typeface="Calibri"/>
            </a:endParaRPr>
          </a:p>
          <a:p>
            <a:pPr lvl="1" eaLnBrk="1" hangingPunct="1"/>
            <a:endParaRPr lang="en-US" b="1" dirty="0">
              <a:solidFill>
                <a:schemeClr val="tx1"/>
              </a:solidFill>
              <a:cs typeface="Calibri"/>
            </a:endParaRPr>
          </a:p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765144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112FBB8-7E69-4453-98BB-FC3636350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Planning Considerations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368E144-BDBA-4F24-8146-927F77206E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43548"/>
            <a:ext cx="10714703" cy="3538537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84BD00"/>
                </a:solidFill>
              </a:rPr>
              <a:t>Substantial transition planning will be needed to support infrastructure, budgets, programming, etc. </a:t>
            </a:r>
          </a:p>
          <a:p>
            <a:r>
              <a:rPr lang="en-US" sz="2400" dirty="0">
                <a:solidFill>
                  <a:schemeClr val="tx1"/>
                </a:solidFill>
              </a:rPr>
              <a:t>Certain programs with strong coordination and topical overlap: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Disease Control (COVID-19, Hepatitis A, Rabies, Foodborne Outbreaks, Vector-Borne Diseases, etc.) 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Radiological Health 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Childhood Lead Exposure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Laboratory Support Services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Hurricane Disaster Preparedness and Response</a:t>
            </a:r>
          </a:p>
          <a:p>
            <a:r>
              <a:rPr lang="en-US" sz="2400" dirty="0">
                <a:solidFill>
                  <a:schemeClr val="tx1"/>
                </a:solidFill>
              </a:rPr>
              <a:t>Many DHEC administrative functions are fully integrated at the enterprise level</a:t>
            </a:r>
          </a:p>
          <a:p>
            <a:pPr marL="0" indent="0">
              <a:buNone/>
            </a:pPr>
            <a:endParaRPr lang="en-US" sz="2400" dirty="0">
              <a:solidFill>
                <a:schemeClr val="tx1"/>
              </a:solidFill>
            </a:endParaRPr>
          </a:p>
          <a:p>
            <a:pPr lvl="1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4948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C8D5187-36D1-4E62-840C-A6B108F3E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>Task Force to Strengthen the Health and Promote the Environment of S.C.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B4925A6-614A-4B14-A646-FC48E3E88E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859061"/>
            <a:ext cx="10515600" cy="3694424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3200" b="1" dirty="0">
              <a:solidFill>
                <a:srgbClr val="84BD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AB15F6B0-018A-4A8B-81A0-AF2D84C5620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7006" y="2883585"/>
            <a:ext cx="2409955" cy="259320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905712" y="3229660"/>
            <a:ext cx="7434841" cy="320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endParaRPr lang="en-US" b="1" dirty="0">
              <a:solidFill>
                <a:srgbClr val="84BD00"/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rgbClr val="84BD00"/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rgbClr val="84BD00"/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rgbClr val="84BD00"/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rgbClr val="84BD00"/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rgbClr val="84BD00"/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rgbClr val="84BD00"/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rgbClr val="84BD00"/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rgbClr val="84BD00"/>
              </a:solidFill>
            </a:endParaRPr>
          </a:p>
          <a:p>
            <a:pPr marL="0" indent="0" algn="ctr">
              <a:buNone/>
            </a:pPr>
            <a:r>
              <a:rPr lang="en-US" sz="2000" b="1" dirty="0">
                <a:solidFill>
                  <a:srgbClr val="84BD00"/>
                </a:solidFill>
              </a:rPr>
              <a:t>Helping to </a:t>
            </a:r>
            <a:r>
              <a:rPr lang="en-US" sz="2000" b="1" dirty="0" err="1">
                <a:solidFill>
                  <a:srgbClr val="84BD00"/>
                </a:solidFill>
              </a:rPr>
              <a:t>SHaPE</a:t>
            </a:r>
            <a:r>
              <a:rPr lang="en-US" sz="2000" b="1" dirty="0">
                <a:solidFill>
                  <a:srgbClr val="84BD00"/>
                </a:solidFill>
              </a:rPr>
              <a:t> a better future of health and environmental services for all South Carolinians</a:t>
            </a:r>
          </a:p>
        </p:txBody>
      </p:sp>
    </p:spTree>
    <p:extLst>
      <p:ext uri="{BB962C8B-B14F-4D97-AF65-F5344CB8AC3E}">
        <p14:creationId xmlns:p14="http://schemas.microsoft.com/office/powerpoint/2010/main" val="39816762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>
            <a:extLst>
              <a:ext uri="{FF2B5EF4-FFF2-40B4-BE49-F238E27FC236}">
                <a16:creationId xmlns="" xmlns:a16="http://schemas.microsoft.com/office/drawing/2014/main" id="{144D77BC-9747-4545-BE3B-B12F29557A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 err="1"/>
              <a:t>SH</a:t>
            </a:r>
            <a:r>
              <a:rPr lang="en-US" altLang="en-US" b="1" dirty="0" err="1">
                <a:solidFill>
                  <a:schemeClr val="accent1"/>
                </a:solidFill>
              </a:rPr>
              <a:t>a</a:t>
            </a:r>
            <a:r>
              <a:rPr lang="en-US" altLang="en-US" b="1" dirty="0" err="1"/>
              <a:t>PE</a:t>
            </a:r>
            <a:r>
              <a:rPr lang="en-US" altLang="en-US" b="1" dirty="0"/>
              <a:t> SC</a:t>
            </a:r>
          </a:p>
        </p:txBody>
      </p:sp>
      <p:sp>
        <p:nvSpPr>
          <p:cNvPr id="4099" name="Content Placeholder 2">
            <a:extLst>
              <a:ext uri="{FF2B5EF4-FFF2-40B4-BE49-F238E27FC236}">
                <a16:creationId xmlns="" xmlns:a16="http://schemas.microsoft.com/office/drawing/2014/main" id="{F943201B-14FF-4BD1-B1AE-6C78088F47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375874"/>
            <a:ext cx="10086975" cy="4496334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endParaRPr lang="en-US" sz="3200" dirty="0">
              <a:solidFill>
                <a:schemeClr val="tx1"/>
              </a:solidFill>
              <a:cs typeface="Calibri"/>
            </a:endParaRPr>
          </a:p>
          <a:p>
            <a:pPr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  <a:cs typeface="Calibri"/>
              </a:rPr>
              <a:t>Brings together a cross-section of diverse stakeholders from across the state to </a:t>
            </a:r>
            <a:r>
              <a:rPr lang="en-US" b="1" dirty="0">
                <a:solidFill>
                  <a:schemeClr val="tx1"/>
                </a:solidFill>
                <a:cs typeface="Calibri"/>
              </a:rPr>
              <a:t>review and provide strategic guidance</a:t>
            </a:r>
            <a:r>
              <a:rPr lang="en-US" dirty="0">
                <a:solidFill>
                  <a:schemeClr val="tx1"/>
                </a:solidFill>
                <a:cs typeface="Calibri"/>
              </a:rPr>
              <a:t> </a:t>
            </a:r>
            <a:r>
              <a:rPr lang="en-US" b="1" dirty="0">
                <a:solidFill>
                  <a:schemeClr val="tx1"/>
                </a:solidFill>
                <a:cs typeface="Calibri"/>
              </a:rPr>
              <a:t>on the future of DHEC</a:t>
            </a:r>
          </a:p>
          <a:p>
            <a:pPr>
              <a:spcAft>
                <a:spcPts val="600"/>
              </a:spcAft>
            </a:pPr>
            <a:r>
              <a:rPr lang="en-US" b="1" dirty="0">
                <a:solidFill>
                  <a:schemeClr val="tx1"/>
                </a:solidFill>
                <a:cs typeface="Calibri"/>
              </a:rPr>
              <a:t>The task force will be charged with:</a:t>
            </a:r>
          </a:p>
          <a:p>
            <a:pPr lvl="1">
              <a:spcAft>
                <a:spcPts val="600"/>
              </a:spcAft>
            </a:pPr>
            <a:r>
              <a:rPr lang="en-US" sz="2000" dirty="0">
                <a:solidFill>
                  <a:schemeClr val="tx1"/>
                </a:solidFill>
                <a:cs typeface="Calibri"/>
              </a:rPr>
              <a:t>Evaluating current and potential structure responsibilities</a:t>
            </a:r>
          </a:p>
          <a:p>
            <a:pPr lvl="1">
              <a:spcAft>
                <a:spcPts val="600"/>
              </a:spcAft>
            </a:pPr>
            <a:r>
              <a:rPr lang="en-US" sz="2000" dirty="0">
                <a:solidFill>
                  <a:schemeClr val="tx1"/>
                </a:solidFill>
                <a:cs typeface="Calibri"/>
              </a:rPr>
              <a:t>Making recommendations to the Board and the Legislature based on their evaluation</a:t>
            </a:r>
          </a:p>
          <a:p>
            <a:pPr lvl="1">
              <a:spcAft>
                <a:spcPts val="600"/>
              </a:spcAft>
            </a:pPr>
            <a:r>
              <a:rPr lang="en-US" sz="2000" b="1" dirty="0">
                <a:solidFill>
                  <a:schemeClr val="tx1"/>
                </a:solidFill>
                <a:cs typeface="Calibri"/>
              </a:rPr>
              <a:t>Our goal:</a:t>
            </a:r>
            <a:r>
              <a:rPr lang="en-US" sz="2000" dirty="0">
                <a:solidFill>
                  <a:schemeClr val="tx1"/>
                </a:solidFill>
                <a:cs typeface="Calibri"/>
              </a:rPr>
              <a:t> Improving the quality of life for all South Carolinians by promoting and protecting the health of the public and the environment</a:t>
            </a:r>
          </a:p>
          <a:p>
            <a:pPr>
              <a:spcAft>
                <a:spcPts val="600"/>
              </a:spcAft>
            </a:pPr>
            <a:endParaRPr lang="en-US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0" indent="0" eaLnBrk="1" hangingPunct="1"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102355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>
            <a:extLst>
              <a:ext uri="{FF2B5EF4-FFF2-40B4-BE49-F238E27FC236}">
                <a16:creationId xmlns="" xmlns:a16="http://schemas.microsoft.com/office/drawing/2014/main" id="{144D77BC-9747-4545-BE3B-B12F29557A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 err="1"/>
              <a:t>SH</a:t>
            </a:r>
            <a:r>
              <a:rPr lang="en-US" altLang="en-US" b="1" dirty="0" err="1">
                <a:solidFill>
                  <a:schemeClr val="accent1"/>
                </a:solidFill>
              </a:rPr>
              <a:t>a</a:t>
            </a:r>
            <a:r>
              <a:rPr lang="en-US" altLang="en-US" b="1" dirty="0" err="1"/>
              <a:t>PE</a:t>
            </a:r>
            <a:r>
              <a:rPr lang="en-US" altLang="en-US" b="1" dirty="0"/>
              <a:t> SC </a:t>
            </a:r>
            <a:br>
              <a:rPr lang="en-US" altLang="en-US" b="1" dirty="0"/>
            </a:br>
            <a:r>
              <a:rPr lang="en-US" altLang="en-US" sz="2800" b="1" dirty="0"/>
              <a:t>Next Steps and Estimated Timeline </a:t>
            </a:r>
          </a:p>
        </p:txBody>
      </p:sp>
      <p:sp>
        <p:nvSpPr>
          <p:cNvPr id="4099" name="Content Placeholder 2">
            <a:extLst>
              <a:ext uri="{FF2B5EF4-FFF2-40B4-BE49-F238E27FC236}">
                <a16:creationId xmlns="" xmlns:a16="http://schemas.microsoft.com/office/drawing/2014/main" id="{F943201B-14FF-4BD1-B1AE-6C78088F47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98713"/>
            <a:ext cx="10515600" cy="3538537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en-US" sz="3200" b="1" dirty="0">
                <a:solidFill>
                  <a:srgbClr val="84BD00"/>
                </a:solidFill>
                <a:cs typeface="Calibri"/>
              </a:rPr>
              <a:t>Approved by the Board this month</a:t>
            </a:r>
            <a:endParaRPr lang="en-US" sz="3200" dirty="0">
              <a:solidFill>
                <a:schemeClr val="tx1"/>
              </a:solidFill>
              <a:cs typeface="Calibri"/>
            </a:endParaRPr>
          </a:p>
          <a:p>
            <a:pPr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  <a:cs typeface="Calibri"/>
              </a:rPr>
              <a:t>Committee members to include healthcare services, industry representatives, advocacy groups, state and local officials, and community stakeholders. </a:t>
            </a:r>
            <a:endParaRPr lang="en-US" b="1" dirty="0">
              <a:solidFill>
                <a:schemeClr val="tx1"/>
              </a:solidFill>
              <a:cs typeface="Calibri"/>
            </a:endParaRPr>
          </a:p>
          <a:p>
            <a:pPr>
              <a:spcAft>
                <a:spcPts val="600"/>
              </a:spcAft>
            </a:pPr>
            <a:r>
              <a:rPr lang="en-US" b="1" dirty="0">
                <a:solidFill>
                  <a:schemeClr val="tx1"/>
                </a:solidFill>
                <a:cs typeface="Calibri"/>
              </a:rPr>
              <a:t>Estimated Timeline:</a:t>
            </a:r>
          </a:p>
          <a:p>
            <a:pPr lvl="1"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  <a:cs typeface="Calibri"/>
              </a:rPr>
              <a:t>Aim is to schedule the first meeting for next month</a:t>
            </a:r>
          </a:p>
          <a:p>
            <a:pPr lvl="1"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  <a:cs typeface="Calibri"/>
              </a:rPr>
              <a:t>Presentation and report to the Board and Legislature by late fall 2021</a:t>
            </a:r>
          </a:p>
          <a:p>
            <a:pPr>
              <a:spcAft>
                <a:spcPts val="600"/>
              </a:spcAft>
            </a:pPr>
            <a:endParaRPr lang="en-US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0" indent="0" eaLnBrk="1" hangingPunct="1"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151101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B4B744FA-3CDB-4AC4-9427-1E9D0A263A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1713" y="1583759"/>
            <a:ext cx="4680583" cy="2739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919191"/>
                </a:solidFill>
                <a:effectLst/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Edward D. Simmer, MD, MPH, DFAPA</a:t>
            </a:r>
            <a:b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919191"/>
                </a:solidFill>
                <a:effectLst/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</a:b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919191"/>
                </a:solidFill>
                <a:effectLst/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Director 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919191"/>
                </a:solidFill>
                <a:effectLst/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</a:b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919191"/>
                </a:solidFill>
                <a:effectLst/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S.C. Dept. of Health &amp; Environmental Control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rgbClr val="919191"/>
              </a:solidFill>
              <a:effectLst/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600" dirty="0">
                <a:solidFill>
                  <a:srgbClr val="91919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Email: </a:t>
            </a:r>
            <a:r>
              <a:rPr lang="en-US" altLang="en-US" sz="1600" dirty="0">
                <a:solidFill>
                  <a:srgbClr val="91919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hlinkClick r:id="rId3"/>
              </a:rPr>
              <a:t>Edward.simmer@dhec.sc.gov</a:t>
            </a:r>
            <a:endParaRPr lang="en-US" altLang="en-US" sz="1600" dirty="0">
              <a:solidFill>
                <a:srgbClr val="919191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rgbClr val="919191"/>
              </a:solidFill>
              <a:effectLst/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600" b="1" dirty="0">
                <a:solidFill>
                  <a:srgbClr val="91919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Buck Wilson</a:t>
            </a:r>
            <a:endParaRPr lang="en-US" sz="1600" b="1" dirty="0"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  <a:p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Legislative Affairs</a:t>
            </a:r>
          </a:p>
          <a:p>
            <a:r>
              <a:rPr lang="en-US" altLang="en-US" sz="1600" b="1" dirty="0">
                <a:solidFill>
                  <a:srgbClr val="91919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S.C. Dept. of Health &amp; Environmental Control</a:t>
            </a:r>
          </a:p>
          <a:p>
            <a:r>
              <a:rPr lang="en-US" altLang="en-US" sz="1600" dirty="0">
                <a:solidFill>
                  <a:srgbClr val="91919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Email: </a:t>
            </a:r>
            <a:r>
              <a:rPr lang="en-US" altLang="en-US" sz="1600" dirty="0">
                <a:solidFill>
                  <a:srgbClr val="91919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hlinkClick r:id="rId4"/>
              </a:rPr>
              <a:t>wilsonbl@dhec.sc.gov</a:t>
            </a:r>
            <a:r>
              <a:rPr lang="en-US" altLang="en-US" sz="1600" dirty="0">
                <a:solidFill>
                  <a:srgbClr val="91919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sz="16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b="1" dirty="0"/>
              <a:t/>
            </a:r>
            <a:br>
              <a:rPr lang="en-US" b="1" dirty="0"/>
            </a:b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>
            <a:extLst>
              <a:ext uri="{FF2B5EF4-FFF2-40B4-BE49-F238E27FC236}">
                <a16:creationId xmlns="" xmlns:a16="http://schemas.microsoft.com/office/drawing/2014/main" id="{144D77BC-9747-4545-BE3B-B12F29557A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/>
              <a:t>DHEC’s Role</a:t>
            </a:r>
          </a:p>
        </p:txBody>
      </p:sp>
      <p:sp>
        <p:nvSpPr>
          <p:cNvPr id="4099" name="Content Placeholder 2">
            <a:extLst>
              <a:ext uri="{FF2B5EF4-FFF2-40B4-BE49-F238E27FC236}">
                <a16:creationId xmlns="" xmlns:a16="http://schemas.microsoft.com/office/drawing/2014/main" id="{F943201B-14FF-4BD1-B1AE-6C78088F47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85884"/>
            <a:ext cx="10725150" cy="3208491"/>
          </a:xfrm>
        </p:spPr>
        <p:txBody>
          <a:bodyPr/>
          <a:lstStyle/>
          <a:p>
            <a:r>
              <a:rPr lang="en-US" sz="3200" b="1" dirty="0">
                <a:cs typeface="Calibri"/>
              </a:rPr>
              <a:t>Mission: </a:t>
            </a:r>
            <a:r>
              <a:rPr lang="en-US" sz="3200" dirty="0">
                <a:solidFill>
                  <a:schemeClr val="tx1"/>
                </a:solidFill>
                <a:cs typeface="Calibri"/>
              </a:rPr>
              <a:t>To improve the quality of life for all South Carolinians by promoting and protecting the health of the public and the environment </a:t>
            </a:r>
          </a:p>
          <a:p>
            <a:pPr marL="0" indent="0">
              <a:buNone/>
            </a:pPr>
            <a:endParaRPr lang="en-US" sz="3200" dirty="0">
              <a:solidFill>
                <a:schemeClr val="tx1"/>
              </a:solidFill>
              <a:cs typeface="Calibri"/>
            </a:endParaRPr>
          </a:p>
          <a:p>
            <a:r>
              <a:rPr lang="en-US" sz="3200" b="1" dirty="0">
                <a:solidFill>
                  <a:srgbClr val="84BD00"/>
                </a:solidFill>
                <a:cs typeface="Calibri"/>
              </a:rPr>
              <a:t>Vision: </a:t>
            </a:r>
            <a:r>
              <a:rPr lang="en-US" sz="3200" dirty="0">
                <a:solidFill>
                  <a:schemeClr val="tx1"/>
                </a:solidFill>
                <a:cs typeface="Calibri"/>
              </a:rPr>
              <a:t>Healthy people living in healthy communities </a:t>
            </a:r>
          </a:p>
          <a:p>
            <a:endParaRPr lang="en-US" dirty="0">
              <a:solidFill>
                <a:schemeClr val="tx1"/>
              </a:solidFill>
              <a:cs typeface="Calibri"/>
            </a:endParaRPr>
          </a:p>
          <a:p>
            <a:pPr marL="0" indent="0" eaLnBrk="1" hangingPunct="1"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495526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>
            <a:extLst>
              <a:ext uri="{FF2B5EF4-FFF2-40B4-BE49-F238E27FC236}">
                <a16:creationId xmlns="" xmlns:a16="http://schemas.microsoft.com/office/drawing/2014/main" id="{144D77BC-9747-4545-BE3B-B12F29557A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/>
              <a:t>DHEC Overview </a:t>
            </a:r>
            <a:endParaRPr lang="en-US" altLang="en-US" b="1" dirty="0"/>
          </a:p>
        </p:txBody>
      </p:sp>
      <p:sp>
        <p:nvSpPr>
          <p:cNvPr id="4099" name="Content Placeholder 2">
            <a:extLst>
              <a:ext uri="{FF2B5EF4-FFF2-40B4-BE49-F238E27FC236}">
                <a16:creationId xmlns="" xmlns:a16="http://schemas.microsoft.com/office/drawing/2014/main" id="{F943201B-14FF-4BD1-B1AE-6C78088F47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45630"/>
            <a:ext cx="7334251" cy="3538537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South Carolina’s public health and environmental protection agency</a:t>
            </a:r>
          </a:p>
          <a:p>
            <a:r>
              <a:rPr lang="en-US" dirty="0">
                <a:solidFill>
                  <a:schemeClr val="tx1"/>
                </a:solidFill>
              </a:rPr>
              <a:t>Oversight by the DHEC Board</a:t>
            </a:r>
          </a:p>
          <a:p>
            <a:r>
              <a:rPr lang="en-US" dirty="0">
                <a:solidFill>
                  <a:schemeClr val="tx1"/>
                </a:solidFill>
              </a:rPr>
              <a:t>Operation and management provided by a Director and an Executive Leadership Team</a:t>
            </a:r>
          </a:p>
          <a:p>
            <a:r>
              <a:rPr lang="en-US" dirty="0">
                <a:solidFill>
                  <a:schemeClr val="tx1"/>
                </a:solidFill>
              </a:rPr>
              <a:t>A centralized structure with </a:t>
            </a:r>
            <a:r>
              <a:rPr lang="en-US" b="1" dirty="0">
                <a:solidFill>
                  <a:schemeClr val="tx1"/>
                </a:solidFill>
              </a:rPr>
              <a:t>four regions </a:t>
            </a:r>
            <a:r>
              <a:rPr lang="en-US" dirty="0">
                <a:solidFill>
                  <a:schemeClr val="tx1"/>
                </a:solidFill>
              </a:rPr>
              <a:t>managing operations in all</a:t>
            </a:r>
            <a:r>
              <a:rPr lang="en-US" b="1" dirty="0">
                <a:solidFill>
                  <a:schemeClr val="tx1"/>
                </a:solidFill>
              </a:rPr>
              <a:t> 46 counties</a:t>
            </a:r>
          </a:p>
          <a:p>
            <a:pPr marL="285750" indent="-285750">
              <a:defRPr/>
            </a:pPr>
            <a:endParaRPr lang="en-US" dirty="0">
              <a:solidFill>
                <a:schemeClr val="tx1"/>
              </a:solidFill>
            </a:endParaRPr>
          </a:p>
          <a:p>
            <a:pPr eaLnBrk="1" hangingPunct="1"/>
            <a:endParaRPr lang="en-US" alt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61508654-CBEB-47DA-A611-AAAB8EE490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5636" y="1908466"/>
            <a:ext cx="2828163" cy="1883590"/>
          </a:xfrm>
          <a:prstGeom prst="rect">
            <a:avLst/>
          </a:prstGeom>
        </p:spPr>
      </p:pic>
      <p:pic>
        <p:nvPicPr>
          <p:cNvPr id="6" name="Picture 5" descr="A picture containing text, person, indoor, shelf&#10;&#10;Description automatically generated">
            <a:extLst>
              <a:ext uri="{FF2B5EF4-FFF2-40B4-BE49-F238E27FC236}">
                <a16:creationId xmlns="" xmlns:a16="http://schemas.microsoft.com/office/drawing/2014/main" id="{C60855A9-17DF-4F55-8362-0F11C7C7B3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5636" y="4007739"/>
            <a:ext cx="2828162" cy="1883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2949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>
            <a:extLst>
              <a:ext uri="{FF2B5EF4-FFF2-40B4-BE49-F238E27FC236}">
                <a16:creationId xmlns="" xmlns:a16="http://schemas.microsoft.com/office/drawing/2014/main" id="{144D77BC-9747-4545-BE3B-B12F29557A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/>
              <a:t>DHEC by the Numbers</a:t>
            </a:r>
            <a:endParaRPr lang="en-US" altLang="en-US" b="1" dirty="0"/>
          </a:p>
        </p:txBody>
      </p:sp>
      <p:sp>
        <p:nvSpPr>
          <p:cNvPr id="4099" name="Content Placeholder 2">
            <a:extLst>
              <a:ext uri="{FF2B5EF4-FFF2-40B4-BE49-F238E27FC236}">
                <a16:creationId xmlns="" xmlns:a16="http://schemas.microsoft.com/office/drawing/2014/main" id="{F943201B-14FF-4BD1-B1AE-6C78088F47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12988"/>
            <a:ext cx="10706100" cy="3538537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sz="3200" b="1" dirty="0">
                <a:solidFill>
                  <a:srgbClr val="84BD00"/>
                </a:solidFill>
              </a:rPr>
              <a:t>DHEC Team</a:t>
            </a:r>
          </a:p>
          <a:p>
            <a:pPr>
              <a:defRPr/>
            </a:pPr>
            <a:r>
              <a:rPr lang="en-US" sz="2400" dirty="0">
                <a:solidFill>
                  <a:schemeClr val="tx1"/>
                </a:solidFill>
              </a:rPr>
              <a:t>Current </a:t>
            </a:r>
            <a:r>
              <a:rPr lang="en-US" sz="2400" dirty="0" smtClean="0">
                <a:solidFill>
                  <a:schemeClr val="tx1"/>
                </a:solidFill>
              </a:rPr>
              <a:t>staffing</a:t>
            </a:r>
            <a:endParaRPr lang="en-US" sz="2400" b="1" dirty="0">
              <a:solidFill>
                <a:schemeClr val="tx1"/>
              </a:solidFill>
            </a:endParaRPr>
          </a:p>
          <a:p>
            <a:pPr lvl="1">
              <a:spcBef>
                <a:spcPts val="1000"/>
              </a:spcBef>
              <a:defRPr/>
            </a:pPr>
            <a:r>
              <a:rPr lang="en-US" dirty="0">
                <a:solidFill>
                  <a:schemeClr val="tx1"/>
                </a:solidFill>
                <a:latin typeface="Calibri"/>
                <a:cs typeface="Calibri"/>
              </a:rPr>
              <a:t>3,531 full time equivalents</a:t>
            </a:r>
            <a:endParaRPr lang="en-US" dirty="0">
              <a:solidFill>
                <a:schemeClr val="tx1"/>
              </a:solidFill>
            </a:endParaRPr>
          </a:p>
          <a:p>
            <a:pPr lvl="1">
              <a:spcBef>
                <a:spcPts val="1000"/>
              </a:spcBef>
              <a:defRPr/>
            </a:pPr>
            <a:r>
              <a:rPr lang="en-US" dirty="0">
                <a:solidFill>
                  <a:schemeClr val="tx1"/>
                </a:solidFill>
                <a:latin typeface="Calibri"/>
                <a:cs typeface="Calibri"/>
              </a:rPr>
              <a:t>804 hourly </a:t>
            </a:r>
            <a:endParaRPr lang="en-US" dirty="0">
              <a:solidFill>
                <a:schemeClr val="tx1"/>
              </a:solidFill>
            </a:endParaRPr>
          </a:p>
          <a:p>
            <a:pPr lvl="1">
              <a:spcBef>
                <a:spcPts val="1000"/>
              </a:spcBef>
              <a:defRPr/>
            </a:pPr>
            <a:r>
              <a:rPr lang="en-US" dirty="0">
                <a:solidFill>
                  <a:schemeClr val="tx1"/>
                </a:solidFill>
                <a:latin typeface="Calibri"/>
                <a:cs typeface="Calibri"/>
              </a:rPr>
              <a:t>104 temporary grant and time-limited</a:t>
            </a:r>
          </a:p>
          <a:p>
            <a:pPr marL="285750" indent="-285750">
              <a:defRPr/>
            </a:pPr>
            <a:r>
              <a:rPr lang="en-US" sz="2400" dirty="0">
                <a:solidFill>
                  <a:schemeClr val="tx1"/>
                </a:solidFill>
              </a:rPr>
              <a:t>Operating </a:t>
            </a:r>
            <a:r>
              <a:rPr lang="en-US" sz="2400" b="1" dirty="0">
                <a:solidFill>
                  <a:schemeClr val="tx1"/>
                </a:solidFill>
              </a:rPr>
              <a:t>105 facilities </a:t>
            </a:r>
            <a:r>
              <a:rPr lang="en-US" sz="2400" dirty="0">
                <a:solidFill>
                  <a:schemeClr val="tx1"/>
                </a:solidFill>
              </a:rPr>
              <a:t>in all </a:t>
            </a:r>
            <a:r>
              <a:rPr lang="en-US" sz="2400" b="1" dirty="0">
                <a:solidFill>
                  <a:schemeClr val="tx1"/>
                </a:solidFill>
              </a:rPr>
              <a:t>46 counties </a:t>
            </a:r>
            <a:r>
              <a:rPr lang="en-US" sz="2400" dirty="0">
                <a:solidFill>
                  <a:schemeClr val="tx1"/>
                </a:solidFill>
              </a:rPr>
              <a:t>across the state</a:t>
            </a:r>
            <a:endParaRPr lang="en-US" sz="2400" b="1" dirty="0">
              <a:solidFill>
                <a:schemeClr val="tx1"/>
              </a:solidFill>
            </a:endParaRPr>
          </a:p>
          <a:p>
            <a:pPr marL="0" indent="0">
              <a:buNone/>
              <a:defRPr/>
            </a:pPr>
            <a:r>
              <a:rPr lang="en-US" b="1" dirty="0">
                <a:solidFill>
                  <a:srgbClr val="84BD00"/>
                </a:solidFill>
              </a:rPr>
              <a:t>Legal Responsibilities</a:t>
            </a:r>
          </a:p>
          <a:p>
            <a:pPr marL="285750" indent="-285750">
              <a:defRPr/>
            </a:pPr>
            <a:r>
              <a:rPr lang="en-US" sz="2400" dirty="0">
                <a:solidFill>
                  <a:schemeClr val="tx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DHEC legal responsibilities currently touch on </a:t>
            </a:r>
            <a:r>
              <a:rPr lang="en-US" sz="2400" b="1" dirty="0">
                <a:solidFill>
                  <a:schemeClr val="tx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more than 360 </a:t>
            </a:r>
            <a:r>
              <a:rPr lang="en-US" sz="2400" dirty="0">
                <a:solidFill>
                  <a:schemeClr val="tx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state and federal statutes, regulations and state provisos</a:t>
            </a:r>
            <a:r>
              <a:rPr lang="en-US" dirty="0">
                <a:solidFill>
                  <a:schemeClr val="tx1"/>
                </a:solidFill>
                <a:latin typeface="Calibri"/>
                <a:cs typeface="Calibri"/>
              </a:rPr>
              <a:t>     </a:t>
            </a:r>
            <a:endParaRPr lang="en-US" dirty="0">
              <a:solidFill>
                <a:schemeClr val="tx1"/>
              </a:solidFill>
            </a:endParaRPr>
          </a:p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427081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>
            <a:extLst>
              <a:ext uri="{FF2B5EF4-FFF2-40B4-BE49-F238E27FC236}">
                <a16:creationId xmlns="" xmlns:a16="http://schemas.microsoft.com/office/drawing/2014/main" id="{144D77BC-9747-4545-BE3B-B12F29557A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/>
              <a:t>Day-to-Day Operations</a:t>
            </a:r>
          </a:p>
        </p:txBody>
      </p:sp>
      <p:sp>
        <p:nvSpPr>
          <p:cNvPr id="4099" name="Content Placeholder 2">
            <a:extLst>
              <a:ext uri="{FF2B5EF4-FFF2-40B4-BE49-F238E27FC236}">
                <a16:creationId xmlns="" xmlns:a16="http://schemas.microsoft.com/office/drawing/2014/main" id="{F943201B-14FF-4BD1-B1AE-6C78088F47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62175"/>
            <a:ext cx="10515600" cy="3538537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DHEC in an average year:</a:t>
            </a:r>
            <a:endParaRPr lang="en-US" b="1" dirty="0">
              <a:solidFill>
                <a:srgbClr val="84BD00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84BD00"/>
                </a:solidFill>
              </a:rPr>
              <a:t>Environmental Affairs</a:t>
            </a:r>
          </a:p>
          <a:p>
            <a:pPr>
              <a:spcAft>
                <a:spcPts val="600"/>
              </a:spcAft>
            </a:pPr>
            <a:r>
              <a:rPr lang="en-US" sz="2400" b="1" dirty="0">
                <a:solidFill>
                  <a:schemeClr val="tx1"/>
                </a:solidFill>
                <a:cs typeface="Calibri"/>
              </a:rPr>
              <a:t>Over 50,000 </a:t>
            </a:r>
            <a:r>
              <a:rPr lang="en-US" sz="2400" dirty="0">
                <a:solidFill>
                  <a:schemeClr val="tx1"/>
                </a:solidFill>
                <a:cs typeface="Calibri"/>
              </a:rPr>
              <a:t>active environmental permits</a:t>
            </a:r>
          </a:p>
          <a:p>
            <a:pPr>
              <a:spcAft>
                <a:spcPts val="600"/>
              </a:spcAft>
            </a:pPr>
            <a:r>
              <a:rPr lang="en-US" sz="2400" b="1" dirty="0">
                <a:solidFill>
                  <a:schemeClr val="tx1"/>
                </a:solidFill>
              </a:rPr>
              <a:t>Nearly 100,000 </a:t>
            </a:r>
            <a:r>
              <a:rPr lang="en-US" sz="2400" dirty="0">
                <a:solidFill>
                  <a:schemeClr val="tx1"/>
                </a:solidFill>
              </a:rPr>
              <a:t>environmental inspections</a:t>
            </a:r>
          </a:p>
          <a:p>
            <a:pPr>
              <a:spcAft>
                <a:spcPts val="600"/>
              </a:spcAft>
            </a:pPr>
            <a:r>
              <a:rPr lang="en-US" sz="2400" b="1" dirty="0">
                <a:solidFill>
                  <a:schemeClr val="tx1"/>
                </a:solidFill>
                <a:cs typeface="Calibri"/>
              </a:rPr>
              <a:t>24,511 </a:t>
            </a:r>
            <a:r>
              <a:rPr lang="en-US" sz="2400" dirty="0">
                <a:solidFill>
                  <a:schemeClr val="tx1"/>
                </a:solidFill>
                <a:cs typeface="Calibri"/>
              </a:rPr>
              <a:t>environmental health complaints investigated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solidFill>
                  <a:schemeClr val="tx1"/>
                </a:solidFill>
              </a:rPr>
              <a:t>On average </a:t>
            </a:r>
            <a:r>
              <a:rPr lang="en-US" sz="2400" b="1" dirty="0">
                <a:solidFill>
                  <a:schemeClr val="tx1"/>
                </a:solidFill>
              </a:rPr>
              <a:t>2,300 dams</a:t>
            </a:r>
            <a:r>
              <a:rPr lang="en-US" sz="2400" dirty="0">
                <a:solidFill>
                  <a:schemeClr val="tx1"/>
                </a:solidFill>
              </a:rPr>
              <a:t> subject to regulation 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solidFill>
                  <a:schemeClr val="tx1"/>
                </a:solidFill>
              </a:rPr>
              <a:t>OCRM preserves sensitive and fragile areas while promoting responsible development in our state’s </a:t>
            </a:r>
            <a:r>
              <a:rPr lang="en-US" sz="2400" b="1" dirty="0">
                <a:solidFill>
                  <a:schemeClr val="tx1"/>
                </a:solidFill>
              </a:rPr>
              <a:t>8 coastal counties </a:t>
            </a:r>
          </a:p>
          <a:p>
            <a:pPr marL="0" indent="0">
              <a:spcAft>
                <a:spcPts val="600"/>
              </a:spcAft>
              <a:buNone/>
            </a:pPr>
            <a:endParaRPr lang="en-US" sz="800" dirty="0">
              <a:solidFill>
                <a:schemeClr val="tx1"/>
              </a:solidFill>
              <a:cs typeface="Calibri"/>
            </a:endParaRPr>
          </a:p>
          <a:p>
            <a:pPr marL="0" indent="0">
              <a:spcAft>
                <a:spcPts val="600"/>
              </a:spcAft>
              <a:buNone/>
            </a:pPr>
            <a:endParaRPr lang="en-US" dirty="0">
              <a:solidFill>
                <a:schemeClr val="tx1"/>
              </a:solidFill>
              <a:cs typeface="Calibri"/>
            </a:endParaRPr>
          </a:p>
          <a:p>
            <a:pPr marL="0" indent="0" eaLnBrk="1" hangingPunct="1">
              <a:buNone/>
            </a:pPr>
            <a:endParaRPr lang="en-US" altLang="en-US" dirty="0"/>
          </a:p>
        </p:txBody>
      </p:sp>
      <p:pic>
        <p:nvPicPr>
          <p:cNvPr id="3" name="Picture 2" descr="A picture containing tree, outdoor&#10;&#10;Description automatically generated">
            <a:extLst>
              <a:ext uri="{FF2B5EF4-FFF2-40B4-BE49-F238E27FC236}">
                <a16:creationId xmlns="" xmlns:a16="http://schemas.microsoft.com/office/drawing/2014/main" id="{E49944DC-4C55-4028-A35E-85E1893A18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632083" y="2103941"/>
            <a:ext cx="2997200" cy="224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1892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>
            <a:extLst>
              <a:ext uri="{FF2B5EF4-FFF2-40B4-BE49-F238E27FC236}">
                <a16:creationId xmlns="" xmlns:a16="http://schemas.microsoft.com/office/drawing/2014/main" id="{144D77BC-9747-4545-BE3B-B12F29557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57288"/>
            <a:ext cx="10515600" cy="1153650"/>
          </a:xfrm>
        </p:spPr>
        <p:txBody>
          <a:bodyPr/>
          <a:lstStyle/>
          <a:p>
            <a:pPr eaLnBrk="1" hangingPunct="1"/>
            <a:r>
              <a:rPr lang="en-US" altLang="en-US" b="1" dirty="0"/>
              <a:t>Day-to-Day Operations</a:t>
            </a:r>
          </a:p>
        </p:txBody>
      </p:sp>
      <p:sp>
        <p:nvSpPr>
          <p:cNvPr id="4099" name="Content Placeholder 2">
            <a:extLst>
              <a:ext uri="{FF2B5EF4-FFF2-40B4-BE49-F238E27FC236}">
                <a16:creationId xmlns="" xmlns:a16="http://schemas.microsoft.com/office/drawing/2014/main" id="{F943201B-14FF-4BD1-B1AE-6C78088F47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3296" y="2310938"/>
            <a:ext cx="10705407" cy="2733503"/>
          </a:xfrm>
        </p:spPr>
        <p:txBody>
          <a:bodyPr/>
          <a:lstStyle/>
          <a:p>
            <a:pPr marL="0" indent="0">
              <a:buNone/>
            </a:pPr>
            <a:r>
              <a:rPr lang="en-US" sz="3200" b="1" dirty="0">
                <a:solidFill>
                  <a:srgbClr val="84BD00"/>
                </a:solidFill>
              </a:rPr>
              <a:t>Healthcare Quality</a:t>
            </a:r>
          </a:p>
          <a:p>
            <a:pPr>
              <a:spcAft>
                <a:spcPts val="600"/>
              </a:spcAft>
            </a:pPr>
            <a:r>
              <a:rPr lang="en-US" sz="2400" b="1" dirty="0">
                <a:solidFill>
                  <a:schemeClr val="tx1"/>
                </a:solidFill>
                <a:cs typeface="Calibri"/>
              </a:rPr>
              <a:t>Over</a:t>
            </a:r>
            <a:r>
              <a:rPr lang="en-US" sz="2400" dirty="0">
                <a:solidFill>
                  <a:schemeClr val="tx1"/>
                </a:solidFill>
                <a:cs typeface="Calibri"/>
              </a:rPr>
              <a:t> </a:t>
            </a:r>
            <a:r>
              <a:rPr lang="en-US" sz="2400" b="1" dirty="0">
                <a:solidFill>
                  <a:schemeClr val="tx1"/>
                </a:solidFill>
                <a:cs typeface="Calibri"/>
              </a:rPr>
              <a:t>2,000</a:t>
            </a:r>
            <a:r>
              <a:rPr lang="en-US" sz="2400" dirty="0">
                <a:solidFill>
                  <a:schemeClr val="tx1"/>
                </a:solidFill>
                <a:cs typeface="Calibri"/>
              </a:rPr>
              <a:t> healthcare facilities and services inspected and investigated</a:t>
            </a:r>
          </a:p>
          <a:p>
            <a:pPr>
              <a:spcAft>
                <a:spcPts val="600"/>
              </a:spcAft>
            </a:pPr>
            <a:r>
              <a:rPr lang="en-US" sz="2400" b="1" dirty="0">
                <a:solidFill>
                  <a:schemeClr val="tx1"/>
                </a:solidFill>
                <a:cs typeface="Calibri"/>
              </a:rPr>
              <a:t>Over 12,000 </a:t>
            </a:r>
            <a:r>
              <a:rPr lang="en-US" sz="2400" dirty="0">
                <a:solidFill>
                  <a:schemeClr val="tx1"/>
                </a:solidFill>
                <a:cs typeface="Calibri"/>
              </a:rPr>
              <a:t>licensed and certified health professionals</a:t>
            </a:r>
            <a:endParaRPr lang="en-US" sz="2400" dirty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2400" b="1" dirty="0">
                <a:solidFill>
                  <a:schemeClr val="tx1"/>
                </a:solidFill>
                <a:cs typeface="Calibri"/>
              </a:rPr>
              <a:t>25,788 </a:t>
            </a:r>
            <a:r>
              <a:rPr lang="en-US" sz="2400" dirty="0">
                <a:solidFill>
                  <a:schemeClr val="tx1"/>
                </a:solidFill>
                <a:cs typeface="Calibri"/>
              </a:rPr>
              <a:t>Prescription Monitoring Program (PMP) users registered</a:t>
            </a:r>
            <a:endParaRPr lang="en-US" sz="2400" dirty="0">
              <a:solidFill>
                <a:schemeClr val="tx1"/>
              </a:solidFill>
            </a:endParaRPr>
          </a:p>
          <a:p>
            <a:pPr eaLnBrk="1" hangingPunct="1"/>
            <a:r>
              <a:rPr lang="en-US" sz="2400" dirty="0">
                <a:solidFill>
                  <a:schemeClr val="tx1"/>
                </a:solidFill>
              </a:rPr>
              <a:t>Oversight of many types of facilities, services, and providers, including:</a:t>
            </a:r>
          </a:p>
          <a:p>
            <a:pPr marL="0" indent="0" eaLnBrk="1" hangingPunct="1">
              <a:buNone/>
            </a:pPr>
            <a:endParaRPr lang="en-US" sz="2400" dirty="0">
              <a:solidFill>
                <a:schemeClr val="tx1"/>
              </a:solidFill>
            </a:endParaRPr>
          </a:p>
          <a:p>
            <a:pPr eaLnBrk="1" hangingPunct="1"/>
            <a:endParaRPr lang="en-US" altLang="en-US" dirty="0"/>
          </a:p>
        </p:txBody>
      </p:sp>
      <p:graphicFrame>
        <p:nvGraphicFramePr>
          <p:cNvPr id="2" name="Table 2">
            <a:extLst>
              <a:ext uri="{FF2B5EF4-FFF2-40B4-BE49-F238E27FC236}">
                <a16:creationId xmlns="" xmlns:a16="http://schemas.microsoft.com/office/drawing/2014/main" id="{AB1A07DE-124E-4574-93EA-3C87BB3097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9614438"/>
              </p:ext>
            </p:extLst>
          </p:nvPr>
        </p:nvGraphicFramePr>
        <p:xfrm>
          <a:off x="1066799" y="4961572"/>
          <a:ext cx="10058400" cy="1478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="" xmlns:a16="http://schemas.microsoft.com/office/drawing/2014/main" val="185858680"/>
                    </a:ext>
                  </a:extLst>
                </a:gridCol>
                <a:gridCol w="2743200">
                  <a:extLst>
                    <a:ext uri="{9D8B030D-6E8A-4147-A177-3AD203B41FA5}">
                      <a16:colId xmlns="" xmlns:a16="http://schemas.microsoft.com/office/drawing/2014/main" val="3452782415"/>
                    </a:ext>
                  </a:extLst>
                </a:gridCol>
                <a:gridCol w="2011680">
                  <a:extLst>
                    <a:ext uri="{9D8B030D-6E8A-4147-A177-3AD203B41FA5}">
                      <a16:colId xmlns="" xmlns:a16="http://schemas.microsoft.com/office/drawing/2014/main" val="2639484125"/>
                    </a:ext>
                  </a:extLst>
                </a:gridCol>
                <a:gridCol w="2560320">
                  <a:extLst>
                    <a:ext uri="{9D8B030D-6E8A-4147-A177-3AD203B41FA5}">
                      <a16:colId xmlns="" xmlns:a16="http://schemas.microsoft.com/office/drawing/2014/main" val="198505362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115888" indent="-115888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hospitals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15888" marR="0" lvl="0" indent="-1158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controlled substances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15888" indent="-115888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EMS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15888" indent="-115888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radioactive materials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89303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15888" indent="-115888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nursing homes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15888" indent="-115888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tattoo facilities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15888" indent="-115888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athletic trainers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15888" marR="0" lvl="0" indent="-1158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medical labs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859266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15888" indent="-115888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assisted living facilities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15888" indent="-115888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body piercing facilities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15888" indent="-115888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x-ray machines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15888" indent="-115888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85268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15888" indent="-115888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hospice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15888" marR="0" lvl="0" indent="-1158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home health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15888" indent="-115888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tanning beds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15888" indent="-115888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462392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95792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>
            <a:extLst>
              <a:ext uri="{FF2B5EF4-FFF2-40B4-BE49-F238E27FC236}">
                <a16:creationId xmlns="" xmlns:a16="http://schemas.microsoft.com/office/drawing/2014/main" id="{144D77BC-9747-4545-BE3B-B12F29557A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/>
              <a:t>Day-to-Day Operations</a:t>
            </a:r>
          </a:p>
        </p:txBody>
      </p:sp>
      <p:sp>
        <p:nvSpPr>
          <p:cNvPr id="4099" name="Content Placeholder 2">
            <a:extLst>
              <a:ext uri="{FF2B5EF4-FFF2-40B4-BE49-F238E27FC236}">
                <a16:creationId xmlns="" xmlns:a16="http://schemas.microsoft.com/office/drawing/2014/main" id="{F943201B-14FF-4BD1-B1AE-6C78088F47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407981"/>
            <a:ext cx="10826809" cy="4351742"/>
          </a:xfrm>
        </p:spPr>
        <p:txBody>
          <a:bodyPr/>
          <a:lstStyle/>
          <a:p>
            <a:pPr marL="0" indent="0">
              <a:buNone/>
            </a:pPr>
            <a:r>
              <a:rPr lang="en-US" sz="3200" b="1" dirty="0">
                <a:solidFill>
                  <a:srgbClr val="84BD00"/>
                </a:solidFill>
              </a:rPr>
              <a:t>Public Health </a:t>
            </a:r>
          </a:p>
          <a:p>
            <a:pPr>
              <a:spcAft>
                <a:spcPts val="600"/>
              </a:spcAft>
            </a:pPr>
            <a:r>
              <a:rPr lang="en-US" sz="2500" b="1" dirty="0">
                <a:solidFill>
                  <a:schemeClr val="tx1"/>
                </a:solidFill>
                <a:cs typeface="Calibri"/>
              </a:rPr>
              <a:t>Over half a million </a:t>
            </a:r>
            <a:r>
              <a:rPr lang="en-US" sz="2500" dirty="0">
                <a:solidFill>
                  <a:schemeClr val="tx1"/>
                </a:solidFill>
                <a:cs typeface="Calibri"/>
              </a:rPr>
              <a:t>clinical client encounters in our local health departments</a:t>
            </a:r>
          </a:p>
          <a:p>
            <a:pPr>
              <a:spcAft>
                <a:spcPts val="600"/>
              </a:spcAft>
            </a:pPr>
            <a:r>
              <a:rPr lang="en-US" sz="2500" b="1" dirty="0">
                <a:solidFill>
                  <a:schemeClr val="tx1"/>
                </a:solidFill>
                <a:cs typeface="Calibri"/>
              </a:rPr>
              <a:t>Hundreds </a:t>
            </a:r>
            <a:r>
              <a:rPr lang="en-US" sz="2500" dirty="0">
                <a:solidFill>
                  <a:schemeClr val="tx1"/>
                </a:solidFill>
                <a:cs typeface="Calibri"/>
              </a:rPr>
              <a:t>of acute disease outbreak investigations conducted</a:t>
            </a:r>
          </a:p>
          <a:p>
            <a:pPr>
              <a:spcAft>
                <a:spcPts val="600"/>
              </a:spcAft>
            </a:pPr>
            <a:r>
              <a:rPr lang="en-US" sz="2500" b="1" dirty="0">
                <a:solidFill>
                  <a:schemeClr val="tx1"/>
                </a:solidFill>
                <a:cs typeface="Calibri"/>
              </a:rPr>
              <a:t>Tens of thousands</a:t>
            </a:r>
            <a:r>
              <a:rPr lang="en-US" sz="2500" dirty="0">
                <a:solidFill>
                  <a:schemeClr val="tx1"/>
                </a:solidFill>
                <a:cs typeface="Calibri"/>
              </a:rPr>
              <a:t> of</a:t>
            </a:r>
            <a:r>
              <a:rPr lang="en-US" sz="2500" b="1" dirty="0">
                <a:solidFill>
                  <a:schemeClr val="tx1"/>
                </a:solidFill>
                <a:cs typeface="Calibri"/>
              </a:rPr>
              <a:t> </a:t>
            </a:r>
            <a:r>
              <a:rPr lang="en-US" sz="2500" dirty="0">
                <a:solidFill>
                  <a:schemeClr val="tx1"/>
                </a:solidFill>
                <a:cs typeface="Calibri"/>
              </a:rPr>
              <a:t>reports of acute diseases reviewed</a:t>
            </a:r>
          </a:p>
          <a:p>
            <a:pPr>
              <a:spcAft>
                <a:spcPts val="600"/>
              </a:spcAft>
            </a:pPr>
            <a:r>
              <a:rPr lang="en-US" sz="2500" b="1" dirty="0">
                <a:solidFill>
                  <a:schemeClr val="tx1"/>
                </a:solidFill>
                <a:cs typeface="Calibri"/>
              </a:rPr>
              <a:t>Over 3 million </a:t>
            </a:r>
            <a:r>
              <a:rPr lang="en-US" sz="2500" dirty="0">
                <a:solidFill>
                  <a:schemeClr val="tx1"/>
                </a:solidFill>
                <a:cs typeface="Calibri"/>
              </a:rPr>
              <a:t>public health laboratory tests performed</a:t>
            </a:r>
          </a:p>
          <a:p>
            <a:pPr>
              <a:spcAft>
                <a:spcPts val="600"/>
              </a:spcAft>
            </a:pPr>
            <a:r>
              <a:rPr lang="en-US" sz="2500" b="1" dirty="0">
                <a:solidFill>
                  <a:schemeClr val="tx1"/>
                </a:solidFill>
                <a:cs typeface="Calibri"/>
              </a:rPr>
              <a:t>More than a quarter million </a:t>
            </a:r>
            <a:r>
              <a:rPr lang="en-US" sz="2500" dirty="0">
                <a:solidFill>
                  <a:schemeClr val="tx1"/>
                </a:solidFill>
                <a:cs typeface="Calibri"/>
              </a:rPr>
              <a:t>birth and death records filed</a:t>
            </a:r>
          </a:p>
          <a:p>
            <a:pPr>
              <a:spcAft>
                <a:spcPts val="600"/>
              </a:spcAft>
            </a:pPr>
            <a:r>
              <a:rPr lang="en-US" sz="2500" b="1" dirty="0">
                <a:solidFill>
                  <a:schemeClr val="tx1"/>
                </a:solidFill>
                <a:cs typeface="Calibri"/>
              </a:rPr>
              <a:t>COVID-19 - </a:t>
            </a:r>
            <a:r>
              <a:rPr lang="en-US" sz="2500" dirty="0">
                <a:solidFill>
                  <a:schemeClr val="tx1"/>
                </a:solidFill>
                <a:cs typeface="Calibri"/>
              </a:rPr>
              <a:t>oversight of 7 million tests and close to 3 million vaccinations</a:t>
            </a:r>
          </a:p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162500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>
            <a:extLst>
              <a:ext uri="{FF2B5EF4-FFF2-40B4-BE49-F238E27FC236}">
                <a16:creationId xmlns="" xmlns:a16="http://schemas.microsoft.com/office/drawing/2014/main" id="{144D77BC-9747-4545-BE3B-B12F29557A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/>
              <a:t>Improving the Future of Public Health and the Environment in South Carolina </a:t>
            </a:r>
          </a:p>
        </p:txBody>
      </p:sp>
      <p:sp>
        <p:nvSpPr>
          <p:cNvPr id="4099" name="Content Placeholder 2">
            <a:extLst>
              <a:ext uri="{FF2B5EF4-FFF2-40B4-BE49-F238E27FC236}">
                <a16:creationId xmlns="" xmlns:a16="http://schemas.microsoft.com/office/drawing/2014/main" id="{F943201B-14FF-4BD1-B1AE-6C78088F47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3425" y="2605882"/>
            <a:ext cx="10725150" cy="3538537"/>
          </a:xfrm>
        </p:spPr>
        <p:txBody>
          <a:bodyPr/>
          <a:lstStyle/>
          <a:p>
            <a:pPr marL="0" indent="0">
              <a:buNone/>
            </a:pPr>
            <a:r>
              <a:rPr lang="en-US" sz="3200" b="1" dirty="0">
                <a:solidFill>
                  <a:srgbClr val="84BD00"/>
                </a:solidFill>
              </a:rPr>
              <a:t>DHEC is committed to providing timely, relevant facts, knowledge and insights to policymakers </a:t>
            </a:r>
          </a:p>
          <a:p>
            <a:endParaRPr lang="en-US" sz="2400" b="1" dirty="0">
              <a:solidFill>
                <a:schemeClr val="tx1"/>
              </a:solidFill>
              <a:cs typeface="Calibri"/>
            </a:endParaRPr>
          </a:p>
          <a:p>
            <a:r>
              <a:rPr lang="en-US" sz="2400" b="1" dirty="0">
                <a:solidFill>
                  <a:schemeClr val="tx1"/>
                </a:solidFill>
                <a:cs typeface="Calibri"/>
              </a:rPr>
              <a:t>This includes helping ensure we are serving the best interest of all South Carolinians through sound science and stakeholder input  </a:t>
            </a:r>
          </a:p>
          <a:p>
            <a:r>
              <a:rPr lang="en-US" sz="2400" b="1" dirty="0">
                <a:solidFill>
                  <a:schemeClr val="tx1"/>
                </a:solidFill>
                <a:cs typeface="Calibri"/>
              </a:rPr>
              <a:t>Several options have been proposed to best serve South Carolina </a:t>
            </a:r>
          </a:p>
          <a:p>
            <a:pPr lvl="1"/>
            <a:r>
              <a:rPr lang="en-US" sz="2000" b="1" dirty="0">
                <a:solidFill>
                  <a:schemeClr val="tx1"/>
                </a:solidFill>
                <a:cs typeface="Calibri"/>
              </a:rPr>
              <a:t>Current structure</a:t>
            </a:r>
          </a:p>
          <a:p>
            <a:pPr lvl="1"/>
            <a:r>
              <a:rPr lang="en-US" sz="2000" b="1" dirty="0">
                <a:solidFill>
                  <a:schemeClr val="tx1"/>
                </a:solidFill>
                <a:cs typeface="Calibri"/>
              </a:rPr>
              <a:t>S 2</a:t>
            </a:r>
          </a:p>
          <a:p>
            <a:pPr lvl="1"/>
            <a:r>
              <a:rPr lang="en-US" sz="2000" b="1" dirty="0">
                <a:solidFill>
                  <a:schemeClr val="tx1"/>
                </a:solidFill>
                <a:cs typeface="Calibri"/>
              </a:rPr>
              <a:t>Others</a:t>
            </a:r>
          </a:p>
          <a:p>
            <a:pPr marL="0" indent="0" eaLnBrk="1" hangingPunct="1"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092268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112FBB8-7E69-4453-98BB-FC3636350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19237"/>
            <a:ext cx="10972800" cy="907867"/>
          </a:xfrm>
        </p:spPr>
        <p:txBody>
          <a:bodyPr/>
          <a:lstStyle/>
          <a:p>
            <a:r>
              <a:rPr lang="en-US" b="1" dirty="0"/>
              <a:t>Current </a:t>
            </a:r>
            <a:r>
              <a:rPr lang="en-US" b="1" dirty="0" smtClean="0"/>
              <a:t>Model</a:t>
            </a:r>
            <a:r>
              <a:rPr lang="en-US" b="1" dirty="0"/>
              <a:t>: Health and Environmental Control in </a:t>
            </a:r>
            <a:r>
              <a:rPr lang="en-US" b="1" dirty="0" smtClean="0"/>
              <a:t>One </a:t>
            </a:r>
            <a:r>
              <a:rPr lang="en-US" b="1" dirty="0"/>
              <a:t>A</a:t>
            </a:r>
            <a:r>
              <a:rPr lang="en-US" b="1" dirty="0" smtClean="0"/>
              <a:t>gency</a:t>
            </a:r>
            <a:r>
              <a:rPr lang="en-US" b="1" dirty="0"/>
              <a:t/>
            </a:r>
            <a:br>
              <a:rPr lang="en-US" b="1" dirty="0"/>
            </a:b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368E144-BDBA-4F24-8146-927F77206E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76302"/>
            <a:ext cx="10714703" cy="4265994"/>
          </a:xfrm>
        </p:spPr>
        <p:txBody>
          <a:bodyPr/>
          <a:lstStyle/>
          <a:p>
            <a:pPr marL="0" indent="0">
              <a:buNone/>
            </a:pPr>
            <a:r>
              <a:rPr lang="en-US" sz="2600" b="1" dirty="0">
                <a:solidFill>
                  <a:srgbClr val="84BD00"/>
                </a:solidFill>
              </a:rPr>
              <a:t>DHEC is structured to support an integrated response mutually beneficial to health and safety of people and environment</a:t>
            </a:r>
          </a:p>
          <a:p>
            <a:pPr>
              <a:spcBef>
                <a:spcPts val="1200"/>
              </a:spcBef>
            </a:pPr>
            <a:r>
              <a:rPr lang="en-US" sz="2400" b="1" dirty="0">
                <a:solidFill>
                  <a:schemeClr val="tx1"/>
                </a:solidFill>
              </a:rPr>
              <a:t>Major events/outbreaks: </a:t>
            </a:r>
          </a:p>
          <a:p>
            <a:pPr marL="0" indent="0">
              <a:buNone/>
            </a:pPr>
            <a:endParaRPr lang="en-US" sz="2400" dirty="0">
              <a:solidFill>
                <a:schemeClr val="tx1"/>
              </a:solidFill>
            </a:endParaRPr>
          </a:p>
          <a:p>
            <a:endParaRPr lang="en-US" sz="2400" dirty="0">
              <a:solidFill>
                <a:schemeClr val="tx1"/>
              </a:solidFill>
            </a:endParaRPr>
          </a:p>
          <a:p>
            <a:pPr>
              <a:spcBef>
                <a:spcPts val="3000"/>
              </a:spcBef>
            </a:pPr>
            <a:r>
              <a:rPr lang="en-US" sz="2400" b="1" dirty="0">
                <a:solidFill>
                  <a:schemeClr val="tx1"/>
                </a:solidFill>
              </a:rPr>
              <a:t>Everyday responses:</a:t>
            </a:r>
          </a:p>
          <a:p>
            <a:pPr marL="0" indent="0">
              <a:buNone/>
            </a:pPr>
            <a:endParaRPr lang="en-US" sz="24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chemeClr val="tx1"/>
              </a:solidFill>
            </a:endParaRPr>
          </a:p>
          <a:p>
            <a:pPr lvl="1"/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="" xmlns:a16="http://schemas.microsoft.com/office/drawing/2014/main" id="{8E7F064B-022A-4D02-964C-5FA86054CE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1646207"/>
              </p:ext>
            </p:extLst>
          </p:nvPr>
        </p:nvGraphicFramePr>
        <p:xfrm>
          <a:off x="1183438" y="3622248"/>
          <a:ext cx="10369465" cy="11705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0293">
                  <a:extLst>
                    <a:ext uri="{9D8B030D-6E8A-4147-A177-3AD203B41FA5}">
                      <a16:colId xmlns="" xmlns:a16="http://schemas.microsoft.com/office/drawing/2014/main" val="2381885026"/>
                    </a:ext>
                  </a:extLst>
                </a:gridCol>
                <a:gridCol w="3570274">
                  <a:extLst>
                    <a:ext uri="{9D8B030D-6E8A-4147-A177-3AD203B41FA5}">
                      <a16:colId xmlns="" xmlns:a16="http://schemas.microsoft.com/office/drawing/2014/main" val="3001702756"/>
                    </a:ext>
                  </a:extLst>
                </a:gridCol>
                <a:gridCol w="4108898">
                  <a:extLst>
                    <a:ext uri="{9D8B030D-6E8A-4147-A177-3AD203B41FA5}">
                      <a16:colId xmlns="" xmlns:a16="http://schemas.microsoft.com/office/drawing/2014/main" val="2724560244"/>
                    </a:ext>
                  </a:extLst>
                </a:gridCol>
              </a:tblGrid>
              <a:tr h="255034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COVID-19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Hurricanes/natural disasters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Statewide Hepatitis A outbreak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227974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Train derailments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2017 Zika Virus response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Hazardous substance releases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66244047"/>
                  </a:ext>
                </a:extLst>
              </a:tr>
              <a:tr h="439079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Landfill fires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Train derailments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55625274"/>
                  </a:ext>
                </a:extLst>
              </a:tr>
            </a:tbl>
          </a:graphicData>
        </a:graphic>
      </p:graphicFrame>
      <p:graphicFrame>
        <p:nvGraphicFramePr>
          <p:cNvPr id="5" name="Table 5">
            <a:extLst>
              <a:ext uri="{FF2B5EF4-FFF2-40B4-BE49-F238E27FC236}">
                <a16:creationId xmlns="" xmlns:a16="http://schemas.microsoft.com/office/drawing/2014/main" id="{20548690-25E9-4AFA-B83A-99EB9B8B38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8053179"/>
              </p:ext>
            </p:extLst>
          </p:nvPr>
        </p:nvGraphicFramePr>
        <p:xfrm>
          <a:off x="1183438" y="5181805"/>
          <a:ext cx="10024226" cy="13604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6918">
                  <a:extLst>
                    <a:ext uri="{9D8B030D-6E8A-4147-A177-3AD203B41FA5}">
                      <a16:colId xmlns="" xmlns:a16="http://schemas.microsoft.com/office/drawing/2014/main" val="2171798280"/>
                    </a:ext>
                  </a:extLst>
                </a:gridCol>
                <a:gridCol w="3541222">
                  <a:extLst>
                    <a:ext uri="{9D8B030D-6E8A-4147-A177-3AD203B41FA5}">
                      <a16:colId xmlns="" xmlns:a16="http://schemas.microsoft.com/office/drawing/2014/main" val="1681785583"/>
                    </a:ext>
                  </a:extLst>
                </a:gridCol>
                <a:gridCol w="3776086">
                  <a:extLst>
                    <a:ext uri="{9D8B030D-6E8A-4147-A177-3AD203B41FA5}">
                      <a16:colId xmlns="" xmlns:a16="http://schemas.microsoft.com/office/drawing/2014/main" val="285594758"/>
                    </a:ext>
                  </a:extLst>
                </a:gridCol>
              </a:tblGrid>
              <a:tr h="453497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Lead exposures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Food-borne illnesses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Harmful algal blooms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82785133"/>
                  </a:ext>
                </a:extLst>
              </a:tr>
              <a:tr h="453497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Rabies incidents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Vector-borne illnesses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Drinking water emergencies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74154239"/>
                  </a:ext>
                </a:extLst>
              </a:tr>
              <a:tr h="453497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Radiation protection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Sanitary sewer overflows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369306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650414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(Title Slide)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Montserrat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HEC_Photos_Widescreen.pot [Compatibility Mode]" id="{531394B0-46D5-4EB4-B9CB-38A7B814D3CF}" vid="{F7DA23CA-AA72-4AB1-ABD4-BB69B6857A9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Montserrat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HEC_Photos_Widescreen.pot [Compatibility Mode]" id="{531394B0-46D5-4EB4-B9CB-38A7B814D3CF}" vid="{02E7EB1B-9042-4B86-92DB-35C575574E47}"/>
    </a:ext>
  </a:extLst>
</a:theme>
</file>

<file path=ppt/theme/theme3.xml><?xml version="1.0" encoding="utf-8"?>
<a:theme xmlns:a="http://schemas.openxmlformats.org/drawingml/2006/main" name="Contact Us (Final Slide)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HEC_Photos_Widescreen.pot [Compatibility Mode]" id="{531394B0-46D5-4EB4-B9CB-38A7B814D3CF}" vid="{16C77183-AE42-42A9-B800-203402DF1212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DHEC_Photos_Widescreen</Template>
  <TotalTime>714</TotalTime>
  <Words>718</Words>
  <Application>Microsoft Office PowerPoint</Application>
  <PresentationFormat>Widescreen</PresentationFormat>
  <Paragraphs>150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Open Sans</vt:lpstr>
      <vt:lpstr>Calibri Light</vt:lpstr>
      <vt:lpstr>Montserrat</vt:lpstr>
      <vt:lpstr>Arial</vt:lpstr>
      <vt:lpstr>Open Sans</vt:lpstr>
      <vt:lpstr>Calibri</vt:lpstr>
      <vt:lpstr>Cover (Title Slide)</vt:lpstr>
      <vt:lpstr>Custom Design</vt:lpstr>
      <vt:lpstr>Contact Us (Final Slide)</vt:lpstr>
      <vt:lpstr>S.2 Select Subcommittee  of the Medical Affairs Committee  April 28, 2021</vt:lpstr>
      <vt:lpstr>DHEC’s Role</vt:lpstr>
      <vt:lpstr>DHEC Overview </vt:lpstr>
      <vt:lpstr>DHEC by the Numbers</vt:lpstr>
      <vt:lpstr>Day-to-Day Operations</vt:lpstr>
      <vt:lpstr>Day-to-Day Operations</vt:lpstr>
      <vt:lpstr>Day-to-Day Operations</vt:lpstr>
      <vt:lpstr>Improving the Future of Public Health and the Environment in South Carolina </vt:lpstr>
      <vt:lpstr>Current Model: Health and Environmental Control in One Agency </vt:lpstr>
      <vt:lpstr>Current Model: Health and Environmental Control in One Agency   </vt:lpstr>
      <vt:lpstr>S. 2 – Separate Health and Environmental Agencies   </vt:lpstr>
      <vt:lpstr>S. 2 – Separate Health and Environmental Agencies </vt:lpstr>
      <vt:lpstr>Planning Considerations</vt:lpstr>
      <vt:lpstr>   Task Force to Strengthen the Health and Promote the Environment of S.C.   </vt:lpstr>
      <vt:lpstr>SHaPE SC</vt:lpstr>
      <vt:lpstr>SHaPE SC  Next Steps and Estimated Timeline 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S. 2 Select Subcommittee  of the Medical Affairs Committee  April 7, 2021</dc:title>
  <dc:creator>Harris, Cassandra S.</dc:creator>
  <cp:lastModifiedBy>Wilson, Buck L.</cp:lastModifiedBy>
  <cp:revision>78</cp:revision>
  <dcterms:created xsi:type="dcterms:W3CDTF">2021-04-06T13:29:13Z</dcterms:created>
  <dcterms:modified xsi:type="dcterms:W3CDTF">2021-04-28T00:38:06Z</dcterms:modified>
</cp:coreProperties>
</file>